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7"/>
  </p:notesMasterIdLst>
  <p:handoutMasterIdLst>
    <p:handoutMasterId r:id="rId28"/>
  </p:handoutMasterIdLst>
  <p:sldIdLst>
    <p:sldId id="257" r:id="rId3"/>
    <p:sldId id="271" r:id="rId4"/>
    <p:sldId id="272" r:id="rId5"/>
    <p:sldId id="273" r:id="rId6"/>
    <p:sldId id="277" r:id="rId7"/>
    <p:sldId id="274" r:id="rId8"/>
    <p:sldId id="275" r:id="rId9"/>
    <p:sldId id="276" r:id="rId10"/>
    <p:sldId id="278" r:id="rId11"/>
    <p:sldId id="258" r:id="rId12"/>
    <p:sldId id="259" r:id="rId13"/>
    <p:sldId id="281" r:id="rId14"/>
    <p:sldId id="279" r:id="rId15"/>
    <p:sldId id="280" r:id="rId16"/>
    <p:sldId id="264" r:id="rId17"/>
    <p:sldId id="262" r:id="rId18"/>
    <p:sldId id="263" r:id="rId19"/>
    <p:sldId id="282" r:id="rId20"/>
    <p:sldId id="265" r:id="rId21"/>
    <p:sldId id="266" r:id="rId22"/>
    <p:sldId id="267" r:id="rId23"/>
    <p:sldId id="268" r:id="rId24"/>
    <p:sldId id="269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4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 Students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High emotional exhaustion</c:v>
                </c:pt>
                <c:pt idx="1">
                  <c:v>symptoms of burnout</c:v>
                </c:pt>
                <c:pt idx="2">
                  <c:v>alcohol/drug abuse</c:v>
                </c:pt>
                <c:pt idx="3">
                  <c:v>Suicide ideation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0.56000000000000005</c:v>
                </c:pt>
                <c:pt idx="2">
                  <c:v>0.41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E-49AC-B5D6-522958CFC0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40321688"/>
        <c:axId val="540322080"/>
      </c:barChart>
      <c:catAx>
        <c:axId val="54032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322080"/>
        <c:crosses val="autoZero"/>
        <c:auto val="1"/>
        <c:lblAlgn val="ctr"/>
        <c:lblOffset val="100"/>
        <c:noMultiLvlLbl val="0"/>
      </c:catAx>
      <c:valAx>
        <c:axId val="540322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 of Medical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321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0B6B-963E-45AD-B18D-9DA3469D83C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1BEE-A6B4-49DE-8859-2A55F155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3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D2A0D-6B45-4215-8A49-D14849101A6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A182-AF03-4CC8-94DC-C0726DF52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E626-6EB7-4D9A-AD4A-B54D1684CAD1}" type="datetime1">
              <a:rPr lang="en-US" smtClean="0"/>
              <a:t>9/26/2019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860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2EDF-E99E-4C68-AFCB-7A835B309D6D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33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85F-A551-4C69-800A-8CFFA2306A88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5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4A36-10EA-4DE5-9251-C62AA44714D2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1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A85-13CC-45EA-B1A6-5B8E77AB646B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263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815-F531-4787-BA2A-626422C133AD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3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885B-3C5C-43BB-9862-47948E5DF551}" type="datetime1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18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B6AF-AB61-4D8E-B7B7-705C5ACEBBCC}" type="datetime1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2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EC9A-B094-4092-8061-75D86CB34931}" type="datetime1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EED-2323-4359-853E-316DF6600362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1">
                <a:ln w="6350"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75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C2DF-F1FD-4724-A563-92BADFC82ECC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>
              <a:lumMod val="20000"/>
              <a:lumOff val="8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46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0E2CF-D74B-4B51-899A-DCEA821C90C7}" type="datetime1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4263969" y="1960564"/>
            <a:ext cx="3762431" cy="4821237"/>
            <a:chOff x="1365" y="355"/>
            <a:chExt cx="3024" cy="3875"/>
          </a:xfrm>
          <a:solidFill>
            <a:schemeClr val="bg2">
              <a:lumMod val="50000"/>
              <a:alpha val="20000"/>
            </a:schemeClr>
          </a:solidFill>
        </p:grpSpPr>
        <p:sp>
          <p:nvSpPr>
            <p:cNvPr id="25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62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bg2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bg2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bg2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bg2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bg2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491" y="5005647"/>
            <a:ext cx="5480644" cy="1752600"/>
          </a:xfrm>
        </p:spPr>
        <p:txBody>
          <a:bodyPr>
            <a:normAutofit/>
          </a:bodyPr>
          <a:lstStyle/>
          <a:p>
            <a:r>
              <a:rPr lang="en-US" dirty="0">
                <a:latin typeface="Maiandra GD" panose="020E0502030308020204" pitchFamily="34" charset="0"/>
              </a:rPr>
              <a:t>Presented by:</a:t>
            </a:r>
          </a:p>
          <a:p>
            <a:r>
              <a:rPr lang="en-US" dirty="0">
                <a:latin typeface="Maiandra GD" panose="020E0502030308020204" pitchFamily="34" charset="0"/>
              </a:rPr>
              <a:t>Aaron Phillips, PhD</a:t>
            </a:r>
          </a:p>
          <a:p>
            <a:r>
              <a:rPr lang="en-US" dirty="0">
                <a:latin typeface="Maiandra GD" panose="020E0502030308020204" pitchFamily="34" charset="0"/>
              </a:rPr>
              <a:t>Director of Academic Support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951" y="861236"/>
            <a:ext cx="10972800" cy="10845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iandra GD" panose="020E0502030308020204" pitchFamily="34" charset="0"/>
              </a:rPr>
              <a:t>Minimizing Test Anxiety and Preventing Burnout </a:t>
            </a:r>
          </a:p>
        </p:txBody>
      </p:sp>
    </p:spTree>
    <p:extLst>
      <p:ext uri="{BB962C8B-B14F-4D97-AF65-F5344CB8AC3E}">
        <p14:creationId xmlns:p14="http://schemas.microsoft.com/office/powerpoint/2010/main" val="12976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364971"/>
          </a:xfrm>
        </p:spPr>
        <p:txBody>
          <a:bodyPr>
            <a:normAutofit/>
          </a:bodyPr>
          <a:lstStyle/>
          <a:p>
            <a:pPr marL="137160" lvl="0" indent="0" algn="ctr">
              <a:buNone/>
            </a:pPr>
            <a:r>
              <a:rPr lang="en-US" sz="4800" dirty="0">
                <a:latin typeface="Footlight MT Light" panose="0204060206030A020304" pitchFamily="18" charset="0"/>
              </a:rPr>
              <a:t>state of chronic stress that contributes to emotional and physical exhaustion and detachment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What is burnout?</a:t>
            </a:r>
          </a:p>
        </p:txBody>
      </p:sp>
    </p:spTree>
    <p:extLst>
      <p:ext uri="{BB962C8B-B14F-4D97-AF65-F5344CB8AC3E}">
        <p14:creationId xmlns:p14="http://schemas.microsoft.com/office/powerpoint/2010/main" val="43551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title="Chart samp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804374"/>
              </p:ext>
            </p:extLst>
          </p:nvPr>
        </p:nvGraphicFramePr>
        <p:xfrm>
          <a:off x="714895" y="1221971"/>
          <a:ext cx="10972800" cy="511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733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Concerns for 1</a:t>
            </a:r>
            <a:r>
              <a:rPr lang="en-US" sz="5400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st</a:t>
            </a:r>
            <a:r>
              <a:rPr lang="en-US" sz="5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 Year Medical Students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70916" y="6409113"/>
            <a:ext cx="331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Mayo Clinic College of Medicine </a:t>
            </a:r>
          </a:p>
        </p:txBody>
      </p:sp>
    </p:spTree>
    <p:extLst>
      <p:ext uri="{BB962C8B-B14F-4D97-AF65-F5344CB8AC3E}">
        <p14:creationId xmlns:p14="http://schemas.microsoft.com/office/powerpoint/2010/main" val="31911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C9D869-7658-445D-8B34-568B7EAD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06" y="1977656"/>
            <a:ext cx="5734493" cy="3976576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u="sng" dirty="0"/>
              <a:t>Physical Symptoms</a:t>
            </a:r>
            <a:br>
              <a:rPr lang="en-US" sz="4400" u="sng" dirty="0"/>
            </a:br>
            <a:br>
              <a:rPr lang="en-US" sz="4400" u="sng" dirty="0"/>
            </a:br>
            <a:r>
              <a:rPr lang="en-US" sz="4400" dirty="0"/>
              <a:t>Headaches</a:t>
            </a:r>
            <a:br>
              <a:rPr lang="en-US" sz="4400" dirty="0"/>
            </a:br>
            <a:r>
              <a:rPr lang="en-US" sz="4400" dirty="0"/>
              <a:t>Fatigue </a:t>
            </a:r>
            <a:br>
              <a:rPr lang="en-US" sz="4400" dirty="0"/>
            </a:br>
            <a:r>
              <a:rPr lang="en-US" sz="4400" dirty="0"/>
              <a:t>Stomach problems</a:t>
            </a:r>
            <a:br>
              <a:rPr lang="en-US" sz="4400" dirty="0"/>
            </a:br>
            <a:r>
              <a:rPr lang="en-US" sz="4400" dirty="0"/>
              <a:t>Insomnia</a:t>
            </a:r>
            <a:br>
              <a:rPr lang="en-US" sz="4400" dirty="0"/>
            </a:br>
            <a:r>
              <a:rPr lang="en-US" sz="4400" dirty="0"/>
              <a:t>Decreased sex drive</a:t>
            </a:r>
            <a:br>
              <a:rPr lang="en-US" sz="4400" dirty="0"/>
            </a:br>
            <a:br>
              <a:rPr lang="en-US" sz="4400" u="sng" dirty="0"/>
            </a:br>
            <a:br>
              <a:rPr lang="en-US" sz="4400" u="sng" dirty="0"/>
            </a:br>
            <a:br>
              <a:rPr lang="en-US" sz="4400" dirty="0"/>
            </a:b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94062D5-05C0-4F71-9C7E-95E19C441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936" y="2360428"/>
            <a:ext cx="3625701" cy="278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2BBEB3-DF96-4F25-94AE-A863E588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898" y="274638"/>
            <a:ext cx="6978502" cy="6126162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u="sng" dirty="0"/>
              <a:t>Psychological</a:t>
            </a:r>
            <a:r>
              <a:rPr lang="en-US" sz="4000" u="sng" dirty="0"/>
              <a:t> </a:t>
            </a:r>
            <a:r>
              <a:rPr lang="en-US" sz="4400" u="sng" dirty="0"/>
              <a:t>Symptoms</a:t>
            </a:r>
            <a:br>
              <a:rPr lang="en-US" sz="4400" dirty="0"/>
            </a:br>
            <a:br>
              <a:rPr lang="en-US" sz="4400" dirty="0"/>
            </a:br>
            <a:r>
              <a:rPr lang="en-US" sz="4000" dirty="0"/>
              <a:t>Depression</a:t>
            </a:r>
            <a:br>
              <a:rPr lang="en-US" sz="4000" dirty="0"/>
            </a:br>
            <a:r>
              <a:rPr lang="en-US" sz="4000" dirty="0"/>
              <a:t>Anxiety</a:t>
            </a:r>
            <a:br>
              <a:rPr lang="en-US" sz="4000" dirty="0"/>
            </a:br>
            <a:r>
              <a:rPr lang="en-US" sz="4000" dirty="0"/>
              <a:t>Irritability </a:t>
            </a:r>
            <a:br>
              <a:rPr lang="en-US" sz="4000" dirty="0"/>
            </a:br>
            <a:r>
              <a:rPr lang="en-US" sz="4000" dirty="0"/>
              <a:t>Poor concentration </a:t>
            </a:r>
            <a:br>
              <a:rPr lang="en-US" sz="4000" dirty="0"/>
            </a:br>
            <a:r>
              <a:rPr lang="en-US" sz="4000" dirty="0"/>
              <a:t>Irrational beliefs </a:t>
            </a:r>
            <a:br>
              <a:rPr lang="en-US" sz="4000" dirty="0"/>
            </a:br>
            <a:r>
              <a:rPr lang="en-US" sz="4000" dirty="0"/>
              <a:t>Suicidal thoughts</a:t>
            </a:r>
            <a:br>
              <a:rPr lang="en-US" sz="4000" dirty="0"/>
            </a:br>
            <a:br>
              <a:rPr lang="en-US" sz="4000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D2801F-C1D2-4B6E-B996-74F3E19C2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870" y="2477387"/>
            <a:ext cx="3646967" cy="23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179F31-1577-46CA-825C-9474DEA9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637414"/>
            <a:ext cx="6553200" cy="4412512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u="sng" dirty="0"/>
              <a:t>Social Symptoms</a:t>
            </a:r>
            <a:br>
              <a:rPr lang="en-US" sz="4400" u="sng" dirty="0"/>
            </a:br>
            <a:br>
              <a:rPr lang="en-US" sz="4400" u="sng" dirty="0"/>
            </a:br>
            <a:r>
              <a:rPr lang="en-US" sz="4400" dirty="0"/>
              <a:t>Withdrawing from others</a:t>
            </a:r>
            <a:br>
              <a:rPr lang="en-US" sz="4400" dirty="0"/>
            </a:br>
            <a:r>
              <a:rPr lang="en-US" sz="4400" dirty="0"/>
              <a:t>Avoidance of responsibilities (studying, etc.)</a:t>
            </a:r>
            <a:br>
              <a:rPr lang="en-US" sz="4400" dirty="0"/>
            </a:br>
            <a:r>
              <a:rPr lang="en-US" sz="4400" dirty="0"/>
              <a:t>Engaging in unprofessional behavior</a:t>
            </a:r>
            <a:br>
              <a:rPr lang="en-US" sz="4400" dirty="0"/>
            </a:br>
            <a:r>
              <a:rPr lang="en-US" sz="4400" u="sng" dirty="0"/>
              <a:t> </a:t>
            </a:r>
            <a:br>
              <a:rPr lang="en-US" sz="4400" u="sng" dirty="0"/>
            </a:br>
            <a:br>
              <a:rPr lang="en-US" sz="4400" u="sng" dirty="0"/>
            </a:br>
            <a:br>
              <a:rPr lang="en-US" sz="4400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F11EBA-3F52-4AB8-A748-A5D24CF14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931" y="2296633"/>
            <a:ext cx="3498112" cy="30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25879"/>
            <a:ext cx="10972800" cy="5133110"/>
          </a:xfrm>
        </p:spPr>
        <p:txBody>
          <a:bodyPr>
            <a:normAutofit/>
          </a:bodyPr>
          <a:lstStyle/>
          <a:p>
            <a:r>
              <a:rPr lang="en-US" dirty="0"/>
              <a:t>It is okay and NORMAL to feel burned out. </a:t>
            </a:r>
          </a:p>
          <a:p>
            <a:r>
              <a:rPr lang="en-US" dirty="0"/>
              <a:t>Showing emotion is NOT a sign of weakness</a:t>
            </a:r>
          </a:p>
          <a:p>
            <a:r>
              <a:rPr lang="en-US" dirty="0"/>
              <a:t>Being a physician (or medical student) does NOT mean always having to self-sacrifice</a:t>
            </a:r>
          </a:p>
          <a:p>
            <a:r>
              <a:rPr lang="en-US" dirty="0"/>
              <a:t>You DO NOT have to study non-stop to do well </a:t>
            </a:r>
          </a:p>
          <a:p>
            <a:r>
              <a:rPr lang="en-US" dirty="0"/>
              <a:t>Perfection is impossible</a:t>
            </a:r>
          </a:p>
          <a:p>
            <a:r>
              <a:rPr lang="en-US" dirty="0"/>
              <a:t>Struggling academically DOES NOT mean you are incapable of getting better</a:t>
            </a:r>
          </a:p>
          <a:p>
            <a:r>
              <a:rPr lang="en-US" dirty="0"/>
              <a:t>NO ONE is prepared for medical school</a:t>
            </a:r>
          </a:p>
          <a:p>
            <a:r>
              <a:rPr lang="en-US" dirty="0"/>
              <a:t>There are times to be selfish and medical school is it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107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Don’t believe the hype…</a:t>
            </a:r>
          </a:p>
        </p:txBody>
      </p:sp>
    </p:spTree>
    <p:extLst>
      <p:ext uri="{BB962C8B-B14F-4D97-AF65-F5344CB8AC3E}">
        <p14:creationId xmlns:p14="http://schemas.microsoft.com/office/powerpoint/2010/main" val="25075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71" y="2124222"/>
            <a:ext cx="5342313" cy="41023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Failing exams</a:t>
            </a:r>
          </a:p>
          <a:p>
            <a:r>
              <a:rPr lang="en-US" dirty="0"/>
              <a:t>Dropping out/giving up</a:t>
            </a:r>
          </a:p>
          <a:p>
            <a:r>
              <a:rPr lang="en-US" dirty="0"/>
              <a:t>Extended leave of absences </a:t>
            </a:r>
          </a:p>
          <a:p>
            <a:r>
              <a:rPr lang="en-US" dirty="0"/>
              <a:t>Poor judgement</a:t>
            </a:r>
          </a:p>
          <a:p>
            <a:r>
              <a:rPr lang="en-US" dirty="0"/>
              <a:t>Unprofessional behavior </a:t>
            </a:r>
          </a:p>
          <a:p>
            <a:r>
              <a:rPr lang="en-US" dirty="0"/>
              <a:t>Irrational change in specialty </a:t>
            </a:r>
          </a:p>
          <a:p>
            <a:r>
              <a:rPr lang="en-US" dirty="0"/>
              <a:t>Relationship distress</a:t>
            </a:r>
          </a:p>
          <a:p>
            <a:r>
              <a:rPr lang="en-US" dirty="0"/>
              <a:t>Suicide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Consequences of Burnout</a:t>
            </a:r>
            <a:endParaRPr lang="en-US" sz="4800" dirty="0">
              <a:latin typeface="Maiandra GD" panose="020E0502030308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79" y="232444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316017"/>
          </a:xfrm>
        </p:spPr>
        <p:txBody>
          <a:bodyPr>
            <a:normAutofit/>
          </a:bodyPr>
          <a:lstStyle/>
          <a:p>
            <a:r>
              <a:rPr lang="en-US" sz="72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How to avoid burnout…</a:t>
            </a:r>
            <a:endParaRPr lang="en-US" sz="7200" dirty="0"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" y="3088179"/>
            <a:ext cx="4708278" cy="2201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754" y="3274652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0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A298A-F5E3-474D-BBDE-0649E4950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1330"/>
            <a:ext cx="10972800" cy="4438030"/>
          </a:xfrm>
        </p:spPr>
        <p:txBody>
          <a:bodyPr>
            <a:normAutofit/>
          </a:bodyPr>
          <a:lstStyle/>
          <a:p>
            <a:r>
              <a:rPr lang="en-US" sz="3600" b="1" dirty="0"/>
              <a:t>How do you prevent burnout?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239E0B-028E-432F-AF0E-8B738C5D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 partner or in small group…</a:t>
            </a:r>
          </a:p>
        </p:txBody>
      </p:sp>
    </p:spTree>
    <p:extLst>
      <p:ext uri="{BB962C8B-B14F-4D97-AF65-F5344CB8AC3E}">
        <p14:creationId xmlns:p14="http://schemas.microsoft.com/office/powerpoint/2010/main" val="24438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807200" y="2057401"/>
            <a:ext cx="5384800" cy="3113115"/>
          </a:xfrm>
        </p:spPr>
        <p:txBody>
          <a:bodyPr/>
          <a:lstStyle/>
          <a:p>
            <a:endParaRPr lang="en-US" dirty="0"/>
          </a:p>
          <a:p>
            <a:pPr marL="137160" indent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“Perfection is the enemy of progress.”   </a:t>
            </a:r>
          </a:p>
          <a:p>
            <a:pPr marL="137160" indent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~ Winston Churchill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one has ever gotten a perfect score on any licensing exams </a:t>
            </a:r>
          </a:p>
          <a:p>
            <a:r>
              <a:rPr lang="en-US" dirty="0"/>
              <a:t>Medical school is REALLY hard</a:t>
            </a:r>
          </a:p>
          <a:p>
            <a:r>
              <a:rPr lang="en-US" dirty="0"/>
              <a:t>Study methods for medical school are different than college and need time to adjust</a:t>
            </a:r>
          </a:p>
          <a:p>
            <a:r>
              <a:rPr lang="en-US" dirty="0"/>
              <a:t>Striving for perfect causes anxiety, depression, and decreased self-confidence</a:t>
            </a:r>
          </a:p>
          <a:p>
            <a:r>
              <a:rPr lang="en-US" dirty="0"/>
              <a:t>Just do the best that YOU can do! 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Perfection is impossible</a:t>
            </a:r>
            <a:endParaRPr lang="en-US" sz="72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BC8C16-718E-4952-9EB9-56361AD16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Most students who take a test, experience some form of anxiety.</a:t>
            </a:r>
          </a:p>
          <a:p>
            <a:r>
              <a:rPr lang="en-US" b="1" dirty="0"/>
              <a:t>For most students, medical school is a stressful, anxiety producing experience.</a:t>
            </a:r>
          </a:p>
          <a:p>
            <a:r>
              <a:rPr lang="en-US" b="1" dirty="0"/>
              <a:t>There are different levels of test anxiety and just anxiety in general.</a:t>
            </a:r>
          </a:p>
          <a:p>
            <a:r>
              <a:rPr lang="en-US" b="1" dirty="0"/>
              <a:t>Your level of anxiety determines the actions/steps you should take.</a:t>
            </a:r>
          </a:p>
          <a:p>
            <a:r>
              <a:rPr lang="en-US" b="1" dirty="0"/>
              <a:t>If you anxiety is extreme, you should consider counseling, medication, etc. </a:t>
            </a:r>
          </a:p>
          <a:p>
            <a:r>
              <a:rPr lang="en-US" b="1" dirty="0"/>
              <a:t>Most students I have met with tend to experience milder to moderate forms of test anxiety.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582CAD-185C-46EA-AEDD-8DD38815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Test Anxiety and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31196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496858" y="1999212"/>
            <a:ext cx="5384800" cy="4525963"/>
          </a:xfrm>
        </p:spPr>
        <p:txBody>
          <a:bodyPr/>
          <a:lstStyle/>
          <a:p>
            <a:r>
              <a:rPr lang="en-US" dirty="0"/>
              <a:t>Name your limits </a:t>
            </a:r>
          </a:p>
          <a:p>
            <a:r>
              <a:rPr lang="en-US" dirty="0"/>
              <a:t>Feel what you feel </a:t>
            </a:r>
          </a:p>
          <a:p>
            <a:r>
              <a:rPr lang="en-US" dirty="0"/>
              <a:t>Be direct </a:t>
            </a:r>
          </a:p>
          <a:p>
            <a:r>
              <a:rPr lang="en-US" dirty="0"/>
              <a:t>Make self-care a priority</a:t>
            </a:r>
          </a:p>
          <a:p>
            <a:r>
              <a:rPr lang="en-US" dirty="0"/>
              <a:t>Seek support </a:t>
            </a:r>
          </a:p>
          <a:p>
            <a:r>
              <a:rPr lang="en-US" dirty="0"/>
              <a:t>Be assertive </a:t>
            </a:r>
          </a:p>
          <a:p>
            <a:r>
              <a:rPr lang="en-US" dirty="0"/>
              <a:t>Start small if you need to</a:t>
            </a:r>
          </a:p>
          <a:p>
            <a:r>
              <a:rPr lang="en-US" dirty="0"/>
              <a:t>This includes your physical spaces!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56659"/>
            <a:ext cx="5384800" cy="1076497"/>
          </a:xfrm>
        </p:spPr>
        <p:txBody>
          <a:bodyPr/>
          <a:lstStyle/>
          <a:p>
            <a:pPr marL="137160" indent="0">
              <a:buNone/>
            </a:pPr>
            <a:r>
              <a:rPr lang="en-US" dirty="0">
                <a:solidFill>
                  <a:srgbClr val="FFFF00"/>
                </a:solidFill>
              </a:rPr>
              <a:t>You are only responsible for yourself, this is the time to be “SELFISH”.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Boundaries are essential</a:t>
            </a:r>
            <a:endParaRPr lang="en-US" sz="7200" dirty="0">
              <a:latin typeface="Maiandra GD" panose="020E0502030308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00" y="3433156"/>
            <a:ext cx="3876363" cy="26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72095"/>
            <a:ext cx="10972800" cy="5361709"/>
          </a:xfrm>
        </p:spPr>
        <p:txBody>
          <a:bodyPr/>
          <a:lstStyle/>
          <a:p>
            <a:r>
              <a:rPr lang="en-US" dirty="0"/>
              <a:t>Being self-aware is vital in creating the life and future that you want. </a:t>
            </a:r>
          </a:p>
          <a:p>
            <a:r>
              <a:rPr lang="en-US" dirty="0"/>
              <a:t>Being able to understanding your emotions and thoughts allows you to take control of your actions. </a:t>
            </a:r>
          </a:p>
          <a:p>
            <a:r>
              <a:rPr lang="en-US" dirty="0"/>
              <a:t>How to develop self-awareness</a:t>
            </a:r>
          </a:p>
          <a:p>
            <a:pPr lvl="1"/>
            <a:r>
              <a:rPr lang="en-US" dirty="0"/>
              <a:t>Look at yourself objectively</a:t>
            </a:r>
          </a:p>
          <a:p>
            <a:pPr lvl="1"/>
            <a:r>
              <a:rPr lang="en-US" dirty="0"/>
              <a:t>Keep a journal (write anything… thoughts, feelings, successes, failures)</a:t>
            </a:r>
          </a:p>
          <a:p>
            <a:pPr lvl="1"/>
            <a:r>
              <a:rPr lang="en-US" dirty="0"/>
              <a:t>Write down your goals, plans, and priorities </a:t>
            </a:r>
          </a:p>
          <a:p>
            <a:pPr lvl="1"/>
            <a:r>
              <a:rPr lang="en-US" dirty="0"/>
              <a:t>Do daily self-reflection (15 minutes a day is fine)</a:t>
            </a:r>
          </a:p>
          <a:p>
            <a:pPr lvl="1"/>
            <a:r>
              <a:rPr lang="en-US" dirty="0"/>
              <a:t>Practice meditation or other mindfulness activities </a:t>
            </a:r>
          </a:p>
          <a:p>
            <a:pPr lvl="1"/>
            <a:r>
              <a:rPr lang="en-US" dirty="0"/>
              <a:t>Ask for feedback from professors/faculty/peers</a:t>
            </a:r>
          </a:p>
          <a:p>
            <a:r>
              <a:rPr lang="en-US" dirty="0">
                <a:solidFill>
                  <a:srgbClr val="FFFF00"/>
                </a:solidFill>
              </a:rPr>
              <a:t>LISTEN TO YOUR BODY AND YOUR MIND!!!!!!!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5009"/>
            <a:ext cx="10972800" cy="889144"/>
          </a:xfrm>
        </p:spPr>
        <p:txBody>
          <a:bodyPr>
            <a:normAutofit fontScale="90000"/>
          </a:bodyPr>
          <a:lstStyle/>
          <a:p>
            <a:r>
              <a:rPr lang="en-US" sz="6500" dirty="0">
                <a:ln w="6600">
                  <a:solidFill>
                    <a:srgbClr val="629DD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29DD1"/>
                  </a:outerShdw>
                </a:effectLst>
                <a:latin typeface="Maiandra GD" panose="020E0502030308020204" pitchFamily="34" charset="0"/>
              </a:rPr>
              <a:t>Self-Awareness is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09261"/>
            <a:ext cx="5384800" cy="430784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b="1" u="sng" dirty="0"/>
              <a:t>one half day</a:t>
            </a:r>
            <a:r>
              <a:rPr lang="en-US" dirty="0"/>
              <a:t> each week where you do not do ANY school related activities</a:t>
            </a:r>
          </a:p>
          <a:p>
            <a:pPr lvl="1"/>
            <a:r>
              <a:rPr lang="en-US" dirty="0"/>
              <a:t>Friday/Saturday </a:t>
            </a:r>
          </a:p>
          <a:p>
            <a:pPr lvl="1"/>
            <a:r>
              <a:rPr lang="en-US" dirty="0"/>
              <a:t>Study till 4 or 5pm and then be done</a:t>
            </a:r>
          </a:p>
          <a:p>
            <a:r>
              <a:rPr lang="en-US" dirty="0"/>
              <a:t>During this time off do anything that makes you happy</a:t>
            </a:r>
          </a:p>
          <a:p>
            <a:r>
              <a:rPr lang="en-US" dirty="0"/>
              <a:t>Don’t even discuss school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n w="6600">
                  <a:solidFill>
                    <a:srgbClr val="629DD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29DD1"/>
                  </a:outerShdw>
                </a:effectLst>
                <a:latin typeface="Maiandra GD" panose="020E0502030308020204" pitchFamily="34" charset="0"/>
              </a:rPr>
              <a:t>Step away from school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728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7789" y="1924396"/>
            <a:ext cx="10972800" cy="4709160"/>
          </a:xfrm>
        </p:spPr>
        <p:txBody>
          <a:bodyPr/>
          <a:lstStyle/>
          <a:p>
            <a:r>
              <a:rPr lang="en-US" dirty="0"/>
              <a:t>Faculty Advisor</a:t>
            </a:r>
          </a:p>
          <a:p>
            <a:r>
              <a:rPr lang="en-US" dirty="0"/>
              <a:t>Director of Academic Support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 Mentor</a:t>
            </a:r>
          </a:p>
          <a:p>
            <a:r>
              <a:rPr lang="en-US" dirty="0"/>
              <a:t>Counseling Center</a:t>
            </a:r>
          </a:p>
          <a:p>
            <a:r>
              <a:rPr lang="en-US" dirty="0"/>
              <a:t>Gym and wellness programs</a:t>
            </a:r>
          </a:p>
          <a:p>
            <a:r>
              <a:rPr lang="en-US" dirty="0"/>
              <a:t>Meditation </a:t>
            </a:r>
          </a:p>
          <a:p>
            <a:pPr marL="13716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n w="6600">
                  <a:solidFill>
                    <a:srgbClr val="629DD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29DD1"/>
                  </a:outerShdw>
                </a:effectLst>
                <a:latin typeface="Maiandra GD" panose="020E0502030308020204" pitchFamily="34" charset="0"/>
              </a:rPr>
              <a:t>Use your resources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450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48" y="391016"/>
            <a:ext cx="10972800" cy="2535064"/>
          </a:xfrm>
        </p:spPr>
        <p:txBody>
          <a:bodyPr>
            <a:normAutofit/>
          </a:bodyPr>
          <a:lstStyle/>
          <a:p>
            <a:r>
              <a:rPr lang="en-US" sz="6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It is okay to feel burned out, it is not okay to stay there.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41426" y="4181302"/>
            <a:ext cx="3319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927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48E84E-88C5-4417-B308-B2FE5C0F0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Not being able to sleep the night before an exam</a:t>
            </a:r>
          </a:p>
          <a:p>
            <a:r>
              <a:rPr lang="en-US" sz="3200" b="1" dirty="0"/>
              <a:t>Feelings of paralysis while taking the exam</a:t>
            </a:r>
          </a:p>
          <a:p>
            <a:r>
              <a:rPr lang="en-US" sz="3200" b="1" dirty="0"/>
              <a:t>Vomiting, sweating, feelings of nausea either before or during the exam</a:t>
            </a:r>
          </a:p>
          <a:p>
            <a:r>
              <a:rPr lang="en-US" sz="3200" b="1" dirty="0"/>
              <a:t>Not being able to eat before the exam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8E2F94-5458-4EED-9525-B1BB8CB9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Extreme Test or General Anxiety?</a:t>
            </a:r>
          </a:p>
        </p:txBody>
      </p:sp>
    </p:spTree>
    <p:extLst>
      <p:ext uri="{BB962C8B-B14F-4D97-AF65-F5344CB8AC3E}">
        <p14:creationId xmlns:p14="http://schemas.microsoft.com/office/powerpoint/2010/main" val="11541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FFA5D9-48F4-4D35-958E-6E290664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Might become easily distracted during the exam</a:t>
            </a:r>
          </a:p>
          <a:p>
            <a:r>
              <a:rPr lang="en-US" sz="3200" b="1" dirty="0"/>
              <a:t>Feelings of nervousness just before the exam</a:t>
            </a:r>
          </a:p>
          <a:p>
            <a:r>
              <a:rPr lang="en-US" sz="3200" b="1" dirty="0"/>
              <a:t>Second guessing one’s self on answers</a:t>
            </a:r>
          </a:p>
          <a:p>
            <a:r>
              <a:rPr lang="en-US" sz="3200" b="1" dirty="0"/>
              <a:t>Self-defeating mindset just before and/or during the exam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7A3CFE-7596-4E2D-989E-0E9E0222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milder forms of test anxiety? </a:t>
            </a:r>
          </a:p>
        </p:txBody>
      </p:sp>
    </p:spTree>
    <p:extLst>
      <p:ext uri="{BB962C8B-B14F-4D97-AF65-F5344CB8AC3E}">
        <p14:creationId xmlns:p14="http://schemas.microsoft.com/office/powerpoint/2010/main" val="40191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11BC37-CC12-46FD-9BAA-77B5EA957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Poor study habits or strategies </a:t>
            </a:r>
          </a:p>
          <a:p>
            <a:pPr marL="137160" indent="0">
              <a:buNone/>
            </a:pPr>
            <a:r>
              <a:rPr lang="en-US" dirty="0"/>
              <a:t> 	</a:t>
            </a:r>
            <a:r>
              <a:rPr lang="en-US" b="1" dirty="0"/>
              <a:t>(learn more effective study strategies)</a:t>
            </a:r>
          </a:p>
          <a:p>
            <a:r>
              <a:rPr lang="en-US" b="1" dirty="0"/>
              <a:t>Past poor exam performance  </a:t>
            </a:r>
          </a:p>
          <a:p>
            <a:pPr marL="137160" indent="0">
              <a:buNone/>
            </a:pPr>
            <a:r>
              <a:rPr lang="en-US" b="1" dirty="0"/>
              <a:t>	(unfortunately, you can’t change the past, learn to focus on the 	present and the future)</a:t>
            </a:r>
          </a:p>
          <a:p>
            <a:r>
              <a:rPr lang="en-US" b="1" dirty="0"/>
              <a:t>Underlying anxiety problem</a:t>
            </a:r>
          </a:p>
          <a:p>
            <a:pPr marL="585216" lvl="1" indent="0">
              <a:buNone/>
            </a:pPr>
            <a:r>
              <a:rPr lang="en-US" sz="2800" b="1" dirty="0"/>
              <a:t>	(focus on strategies to manage anxiety or seek professional help if 	needed)</a:t>
            </a:r>
          </a:p>
          <a:p>
            <a:pPr marL="137160" indent="0">
              <a:buNone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C97D7C-611C-43DB-A4FB-0EFF7150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of the causes of test anxiety? </a:t>
            </a:r>
          </a:p>
        </p:txBody>
      </p:sp>
    </p:spTree>
    <p:extLst>
      <p:ext uri="{BB962C8B-B14F-4D97-AF65-F5344CB8AC3E}">
        <p14:creationId xmlns:p14="http://schemas.microsoft.com/office/powerpoint/2010/main" val="3246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14098-EE51-4693-8B62-A69E64A58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dirty="0"/>
              <a:t>Get a good night’s rest before the exam.</a:t>
            </a:r>
            <a:endParaRPr lang="en-US" sz="3200" dirty="0"/>
          </a:p>
          <a:p>
            <a:pPr lvl="0"/>
            <a:r>
              <a:rPr lang="en-US" sz="3200" b="1" dirty="0"/>
              <a:t>Eat a moderate breakfast or lunch.</a:t>
            </a:r>
            <a:endParaRPr lang="en-US" sz="3200" dirty="0"/>
          </a:p>
          <a:p>
            <a:pPr lvl="0"/>
            <a:r>
              <a:rPr lang="en-US" sz="3200" b="1" dirty="0"/>
              <a:t>Steer clear of fellow students who get tense and surround yourself with classmates who are calm and relaxed.</a:t>
            </a:r>
            <a:endParaRPr lang="en-US" sz="3200" dirty="0"/>
          </a:p>
          <a:p>
            <a:pPr lvl="0"/>
            <a:r>
              <a:rPr lang="en-US" sz="3200" b="1" dirty="0"/>
              <a:t>Get to the exam room a few minutes early.</a:t>
            </a:r>
            <a:endParaRPr lang="en-US" sz="3200" dirty="0"/>
          </a:p>
          <a:p>
            <a:pPr lvl="0"/>
            <a:r>
              <a:rPr lang="en-US" sz="3200" b="1" dirty="0"/>
              <a:t>Budget your time. Estimate how much time you have to answer each question.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0F13A4-4D3A-4CAC-A97B-E8E029BC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Manage Test Anxiety</a:t>
            </a:r>
          </a:p>
        </p:txBody>
      </p:sp>
    </p:spTree>
    <p:extLst>
      <p:ext uri="{BB962C8B-B14F-4D97-AF65-F5344CB8AC3E}">
        <p14:creationId xmlns:p14="http://schemas.microsoft.com/office/powerpoint/2010/main" val="41360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F91A12-3618-4538-B857-8111F8525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Answer the easiest questions first. Mark the most difficult questions and come back to them later.</a:t>
            </a:r>
            <a:endParaRPr lang="en-US" dirty="0"/>
          </a:p>
          <a:p>
            <a:pPr lvl="0"/>
            <a:r>
              <a:rPr lang="en-US" b="1" dirty="0"/>
              <a:t>Don’t create disastrous scenarios for yourself or put your whole future on the line based on a single test. It is unlikely that one test will “make or break” your chances of success. Learn to imagine yourself remaining calm and in control.</a:t>
            </a:r>
            <a:endParaRPr lang="en-US" dirty="0"/>
          </a:p>
          <a:p>
            <a:pPr lvl="0"/>
            <a:r>
              <a:rPr lang="en-US" b="1" dirty="0"/>
              <a:t>Learn to recognize the underlying causes of your anxiety. Think about why you become anxious. Recognize that some thoughts are negative and self-defeating. For each emotional, frightening thought, come up with a rational counter-thought.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F80AF7-0823-4697-8196-5CD16C36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Manage Test Anxiety</a:t>
            </a:r>
          </a:p>
        </p:txBody>
      </p:sp>
    </p:spTree>
    <p:extLst>
      <p:ext uri="{BB962C8B-B14F-4D97-AF65-F5344CB8AC3E}">
        <p14:creationId xmlns:p14="http://schemas.microsoft.com/office/powerpoint/2010/main" val="12316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1AAA7F-BE46-47BD-8A3C-BBD7365EE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dirty="0"/>
              <a:t>Practice relaxation techniques such as meditation, etc. </a:t>
            </a:r>
            <a:endParaRPr lang="en-US" sz="3200" dirty="0"/>
          </a:p>
          <a:p>
            <a:pPr lvl="0"/>
            <a:r>
              <a:rPr lang="en-US" sz="3200" b="1" dirty="0"/>
              <a:t>Learn how to study efficiently. </a:t>
            </a:r>
            <a:endParaRPr lang="en-US" sz="3200" dirty="0"/>
          </a:p>
          <a:p>
            <a:pPr lvl="0"/>
            <a:r>
              <a:rPr lang="en-US" sz="3200" b="1" dirty="0"/>
              <a:t>Establish a consistent pre-test routine. Learn what works for you and follow the same steps each time before a test.</a:t>
            </a:r>
            <a:endParaRPr lang="en-US" sz="3200" dirty="0"/>
          </a:p>
          <a:p>
            <a:pPr lvl="0"/>
            <a:r>
              <a:rPr lang="en-US" sz="3200" b="1" dirty="0"/>
              <a:t>Get some exercise.</a:t>
            </a:r>
            <a:endParaRPr lang="en-US" sz="3200" dirty="0"/>
          </a:p>
          <a:p>
            <a:pPr lvl="0"/>
            <a:r>
              <a:rPr lang="en-US" sz="3200" b="1" dirty="0"/>
              <a:t>See a professional counselor if needed. </a:t>
            </a:r>
            <a:endParaRPr lang="en-US" sz="3200" dirty="0"/>
          </a:p>
          <a:p>
            <a:r>
              <a:rPr lang="en-US" sz="3200" b="1" dirty="0"/>
              <a:t> 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7DC5AF-DD89-4FBD-AAAE-1C19A5F0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Manage Test Anxiety</a:t>
            </a:r>
          </a:p>
        </p:txBody>
      </p:sp>
    </p:spTree>
    <p:extLst>
      <p:ext uri="{BB962C8B-B14F-4D97-AF65-F5344CB8AC3E}">
        <p14:creationId xmlns:p14="http://schemas.microsoft.com/office/powerpoint/2010/main" val="24075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86645B-BA22-4435-9E35-9EDE30355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do you do to manage or minimize your test anxiety?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5F4BB0-7329-4065-BE5E-F26560E6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 partner or in small group…</a:t>
            </a:r>
          </a:p>
        </p:txBody>
      </p:sp>
    </p:spTree>
    <p:extLst>
      <p:ext uri="{BB962C8B-B14F-4D97-AF65-F5344CB8AC3E}">
        <p14:creationId xmlns:p14="http://schemas.microsoft.com/office/powerpoint/2010/main" val="232877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cal design templat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 design template" id="{BE883315-6697-4975-AEB2-5905098383C4}" vid="{D3CC9EF4-996F-4232-B765-B82F773B7949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0AC149-8447-4BE5-88C7-DBE24EA73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presentation design slides</Template>
  <TotalTime>0</TotalTime>
  <Words>917</Words>
  <Application>Microsoft Office PowerPoint</Application>
  <PresentationFormat>Widescreen</PresentationFormat>
  <Paragraphs>122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Cambria Math</vt:lpstr>
      <vt:lpstr>Footlight MT Light</vt:lpstr>
      <vt:lpstr>Maiandra GD</vt:lpstr>
      <vt:lpstr>Wingdings</vt:lpstr>
      <vt:lpstr>Wingdings 2</vt:lpstr>
      <vt:lpstr>Wingdings 3</vt:lpstr>
      <vt:lpstr>Medical design template</vt:lpstr>
      <vt:lpstr>Minimizing Test Anxiety and Preventing Burnout </vt:lpstr>
      <vt:lpstr>Facts about Test Anxiety and Medical School</vt:lpstr>
      <vt:lpstr>What is Extreme Test or General Anxiety?</vt:lpstr>
      <vt:lpstr>What are milder forms of test anxiety? </vt:lpstr>
      <vt:lpstr>What are some of the causes of test anxiety? </vt:lpstr>
      <vt:lpstr>How to Manage Test Anxiety</vt:lpstr>
      <vt:lpstr>How to Manage Test Anxiety</vt:lpstr>
      <vt:lpstr>How to Manage Test Anxiety</vt:lpstr>
      <vt:lpstr>With a partner or in small group…</vt:lpstr>
      <vt:lpstr>What is burnout?</vt:lpstr>
      <vt:lpstr>Concerns for 1st Year Medical Students</vt:lpstr>
      <vt:lpstr>Physical Symptoms  Headaches Fatigue  Stomach problems Insomnia Decreased sex drive    </vt:lpstr>
      <vt:lpstr>Psychological Symptoms  Depression Anxiety Irritability  Poor concentration  Irrational beliefs  Suicidal thoughts  </vt:lpstr>
      <vt:lpstr>Social Symptoms  Withdrawing from others Avoidance of responsibilities (studying, etc.) Engaging in unprofessional behavior     </vt:lpstr>
      <vt:lpstr>Don’t believe the hype…</vt:lpstr>
      <vt:lpstr>Consequences of Burnout</vt:lpstr>
      <vt:lpstr>How to avoid burnout…</vt:lpstr>
      <vt:lpstr>With a partner or in small group…</vt:lpstr>
      <vt:lpstr>Perfection is impossible</vt:lpstr>
      <vt:lpstr>Boundaries are essential</vt:lpstr>
      <vt:lpstr>Self-Awareness is key</vt:lpstr>
      <vt:lpstr>Step away from school</vt:lpstr>
      <vt:lpstr>Use your resources</vt:lpstr>
      <vt:lpstr>It is okay to feel burned out, it is not okay to stay there.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2019-01-17T14:10:13Z</dcterms:created>
  <dcterms:modified xsi:type="dcterms:W3CDTF">2019-09-26T14:10:14Z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TC034605299991</vt:lpwstr>
  </property>
</Properties>
</file>